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  <p:sldMasterId id="2147483673" r:id="rId2"/>
    <p:sldMasterId id="2147483660" r:id="rId3"/>
  </p:sldMasterIdLst>
  <p:notesMasterIdLst>
    <p:notesMasterId r:id="rId41"/>
  </p:notesMasterIdLst>
  <p:sldIdLst>
    <p:sldId id="25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1201EF-8684-44C1-A7BE-DD2E4746598D}" type="datetimeFigureOut">
              <a:rPr lang="ar-SA" smtClean="0"/>
              <a:t>05/08/1443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20F36A-AF57-4A5D-93D3-04AC7E671B4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125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1F080-CCAC-4C43-A847-353847283A12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61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>
            <a:lvl1pPr algn="l" rtl="0">
              <a:defRPr sz="1400"/>
            </a:lvl1pPr>
          </a:lstStyle>
          <a:p>
            <a:r>
              <a:rPr lang="en-US" dirty="0" smtClean="0"/>
              <a:t>University of Basrah/College of Medicine/Department of Medicine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114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6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578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741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114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4031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4860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7100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635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2332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81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6696744" cy="340147"/>
          </a:xfrm>
          <a:prstGeom prst="rect">
            <a:avLst/>
          </a:prstGeom>
        </p:spPr>
        <p:txBody>
          <a:bodyPr/>
          <a:lstStyle>
            <a:lvl1pPr algn="l" rtl="0">
              <a:defRPr sz="1600"/>
            </a:lvl1pPr>
          </a:lstStyle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4963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0717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9434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781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1970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3557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02871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8190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67740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17396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969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2237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1850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691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9093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22777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3379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093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528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59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55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499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012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5552256" cy="34014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University of Basrah/College of Medicine/Department of Medicine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flipH="1">
            <a:off x="6948264" y="6165304"/>
            <a:ext cx="1368152" cy="548680"/>
          </a:xfrm>
          <a:prstGeom prst="rect">
            <a:avLst/>
          </a:prstGeom>
        </p:spPr>
        <p:txBody>
          <a:bodyPr/>
          <a:lstStyle/>
          <a:p>
            <a:fld id="{AEBF69A9-2D41-4BFB-B912-AD832A3359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675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S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438" y="8621"/>
            <a:ext cx="910907" cy="10441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862470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05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9" y="260648"/>
            <a:ext cx="788245" cy="764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19633"/>
            <a:ext cx="702395" cy="80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0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Basrah/College of Medicine/Department of Medicine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1A2F-B8D3-4516-B95B-48C251F78BE2}" type="slidenum">
              <a:rPr lang="ar-IQ" smtClean="0"/>
              <a:t>‹#›</a:t>
            </a:fld>
            <a:endParaRPr lang="ar-IQ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59" y="260648"/>
            <a:ext cx="788245" cy="764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19633"/>
            <a:ext cx="702395" cy="80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16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FFFF00"/>
                </a:solidFill>
              </a:rPr>
              <a:t> </a:t>
            </a:r>
            <a:r>
              <a:rPr lang="en-US" sz="6700" b="1" dirty="0">
                <a:solidFill>
                  <a:srgbClr val="FFFF00"/>
                </a:solidFill>
              </a:rPr>
              <a:t>N</a:t>
            </a:r>
            <a:r>
              <a:rPr lang="en-US" sz="6700" b="1" dirty="0" smtClean="0">
                <a:solidFill>
                  <a:srgbClr val="FFFF00"/>
                </a:solidFill>
              </a:rPr>
              <a:t>utritional Disorders</a:t>
            </a: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Vitamins and Minerals</a:t>
            </a:r>
            <a:r>
              <a:rPr lang="en-US" sz="6000" b="1" dirty="0" smtClean="0">
                <a:solidFill>
                  <a:srgbClr val="FFFF00"/>
                </a:solidFill>
              </a:rPr>
              <a:t/>
            </a:r>
            <a:br>
              <a:rPr lang="en-US" sz="6000" b="1" dirty="0" smtClean="0">
                <a:solidFill>
                  <a:srgbClr val="FFFF00"/>
                </a:solidFill>
              </a:rPr>
            </a:br>
            <a:r>
              <a:rPr lang="en-US" sz="6000" b="1" dirty="0" smtClean="0">
                <a:solidFill>
                  <a:srgbClr val="FFFF00"/>
                </a:solidFill>
              </a:rPr>
              <a:t>(</a:t>
            </a:r>
            <a:r>
              <a:rPr lang="en-US" sz="6000" b="1" dirty="0">
                <a:solidFill>
                  <a:srgbClr val="FFFF00"/>
                </a:solidFill>
              </a:rPr>
              <a:t>T</a:t>
            </a:r>
            <a:r>
              <a:rPr lang="en-US" sz="6000" b="1" dirty="0" smtClean="0">
                <a:solidFill>
                  <a:srgbClr val="FFFF00"/>
                </a:solidFill>
              </a:rPr>
              <a:t>he Micronutrients) </a:t>
            </a:r>
            <a:endParaRPr lang="ar-SA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Dr. Zainab A. Al-Mayyahi </a:t>
            </a:r>
          </a:p>
          <a:p>
            <a:r>
              <a:rPr lang="en-US" b="1" dirty="0">
                <a:solidFill>
                  <a:srgbClr val="FFFF00"/>
                </a:solidFill>
              </a:rPr>
              <a:t>Department of Medicine</a:t>
            </a:r>
          </a:p>
          <a:p>
            <a:r>
              <a:rPr lang="en-US" b="1" dirty="0">
                <a:solidFill>
                  <a:srgbClr val="FFFF00"/>
                </a:solidFill>
              </a:rPr>
              <a:t>College of Medicine </a:t>
            </a:r>
          </a:p>
          <a:p>
            <a:r>
              <a:rPr lang="en-US" b="1" dirty="0">
                <a:solidFill>
                  <a:srgbClr val="FFFF00"/>
                </a:solidFill>
              </a:rPr>
              <a:t>University of Basrah</a:t>
            </a:r>
            <a:endParaRPr lang="ar-SA" b="1" dirty="0">
              <a:solidFill>
                <a:srgbClr val="FFFF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354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of vitamin K deficiency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Clinical features.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Elevated  prothrombin time ( PT 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educed leve</a:t>
            </a:r>
            <a:r>
              <a:rPr lang="en-US" b="1" dirty="0" smtClean="0">
                <a:solidFill>
                  <a:srgbClr val="FFFF00"/>
                </a:solidFill>
              </a:rPr>
              <a:t>l of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clotting factors( II, X, IX, VII).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V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itamin K level may also be measured directly by HPLC.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813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Treatment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Vitamin K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10 mg IM </a:t>
            </a:r>
            <a:r>
              <a:rPr lang="en-US" b="1" dirty="0" smtClean="0">
                <a:solidFill>
                  <a:srgbClr val="FFFF00"/>
                </a:solidFill>
              </a:rPr>
              <a:t>or IV.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For patients with sever bleeding FFP or blood transfusion may be required.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5017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Prevention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Vitamin </a:t>
            </a:r>
            <a:r>
              <a:rPr lang="en-US" b="1" dirty="0">
                <a:solidFill>
                  <a:srgbClr val="FFFF00"/>
                </a:solidFill>
              </a:rPr>
              <a:t>K (1 mg IM) is given prophylactically at birth for newborn babies.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Chronic malabsorption, 1–2 mg/d of vitamin K should be given orally, or 1–2 mg/week parenterally. </a:t>
            </a:r>
            <a:endParaRPr lang="ar-SA" b="1" dirty="0">
              <a:solidFill>
                <a:srgbClr val="FFFF00"/>
              </a:solidFill>
            </a:endParaRPr>
          </a:p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384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Vitamin E</a:t>
            </a:r>
            <a:endParaRPr lang="ar-S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0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E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3200" b="1" dirty="0" smtClean="0">
              <a:solidFill>
                <a:srgbClr val="FFFF00"/>
              </a:solidFill>
            </a:endParaRPr>
          </a:p>
          <a:p>
            <a:pPr marL="0" indent="0" algn="l" rtl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algn="l" rtl="0"/>
            <a:r>
              <a:rPr lang="en-US" sz="3200" b="1" dirty="0" smtClean="0">
                <a:solidFill>
                  <a:srgbClr val="FFFF00"/>
                </a:solidFill>
              </a:rPr>
              <a:t>Vitamin E is a fat soluble vitamin which</a:t>
            </a:r>
            <a:r>
              <a:rPr lang="en-US" sz="3200" b="1" dirty="0" smtClean="0">
                <a:solidFill>
                  <a:srgbClr val="FFFF00"/>
                </a:solidFill>
                <a:effectLst/>
              </a:rPr>
              <a:t> acts as an antioxidant.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061" y="1844824"/>
            <a:ext cx="4422411" cy="33168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353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E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Two isoforms: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Tocopherols.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Tocotrienols.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Only tocopherol meets human requirements.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268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65104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Sources :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sunflower oil,  soybean, corn oils, meats, nuts, cereal grains, and small amounts are present in fruits and vegetables.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The daily requirement of vitamin E is 15 mg/d.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6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37223"/>
            <a:ext cx="7200800" cy="5760639"/>
          </a:xfrm>
        </p:spPr>
      </p:pic>
      <p:sp>
        <p:nvSpPr>
          <p:cNvPr id="5" name="TextBox 4"/>
          <p:cNvSpPr txBox="1"/>
          <p:nvPr/>
        </p:nvSpPr>
        <p:spPr>
          <a:xfrm>
            <a:off x="899592" y="5373216"/>
            <a:ext cx="7200000" cy="11521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endParaRPr lang="ar-SA" sz="2400" dirty="0">
              <a:solidFill>
                <a:schemeClr val="bg1">
                  <a:lumMod val="65000"/>
                  <a:lumOff val="35000"/>
                </a:schemeClr>
              </a:solidFill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5373216"/>
            <a:ext cx="59766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daily requirement of vitamin E is 15 </a:t>
            </a:r>
            <a:r>
              <a:rPr lang="en-US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mg/d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6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Functions of vitamin E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Vitamin E protects low-density lipoproteins (LDLs) and polyunsaturated fats in cell membranes (nerve cells, RBCs ) from oxidation.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ncrease sexual performance.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mprove immune function.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revent cardiovascular disease.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Slow aging process.</a:t>
            </a:r>
            <a:endParaRPr lang="en-US" b="1" dirty="0" smtClean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95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E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It is extremely rare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seen only in 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evere and prolonged malabsorptive diseases (celiac disease, cystic fibrosis).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Prolonged cholestasis.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F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amilial vitamin E deficiency due to defect in the tocopherol transport protein.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19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868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Vitamin K</a:t>
            </a:r>
            <a:endParaRPr lang="ar-SA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91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ar-SA" sz="36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vitamin E deficiency</a:t>
            </a:r>
            <a:endParaRPr lang="ar-SA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Peripheral neuropathy characterized by areflexia, ataxic gait, decreased vibration and position sensations.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O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phthalmoplegia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keletal myopathy.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R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etinopathy.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Hemolytic anemia.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Increased susceptibility for certain viral infections.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260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and treatment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u="sng" dirty="0" smtClean="0">
                <a:solidFill>
                  <a:srgbClr val="FFFF00"/>
                </a:solidFill>
              </a:rPr>
              <a:t>Diagnosis </a:t>
            </a:r>
            <a:r>
              <a:rPr lang="en-US" b="1" dirty="0" smtClean="0">
                <a:solidFill>
                  <a:srgbClr val="FFFF00"/>
                </a:solidFill>
              </a:rPr>
              <a:t>: low blood level of tocopherol.</a:t>
            </a:r>
          </a:p>
          <a:p>
            <a:pPr algn="l" rtl="0"/>
            <a:r>
              <a:rPr lang="en-US" b="1" u="sng" dirty="0" smtClean="0">
                <a:solidFill>
                  <a:srgbClr val="FFFF00"/>
                </a:solidFill>
              </a:rPr>
              <a:t>Treatment</a:t>
            </a:r>
            <a:r>
              <a:rPr lang="en-US" b="1" dirty="0" smtClean="0">
                <a:solidFill>
                  <a:srgbClr val="FFFF00"/>
                </a:solidFill>
              </a:rPr>
              <a:t> :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800–1200 mg of tocopherol per day.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Higher doses may be required for patients with malabsorption.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363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E Toxicity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High doses of vitamin E (&gt;800 mg/d) may reduce platelet aggregation and interfere with vitamin K metabolism and are therefore contraindicated in patients taking warfarin.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10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Water soluble vitamins</a:t>
            </a:r>
            <a:endParaRPr lang="ar-S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8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Vitamin C</a:t>
            </a:r>
            <a:endParaRPr lang="ar-S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C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Vitamin C is a water soluble vitamin which plays a vital role in connective tissue metabolism.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53219"/>
            <a:ext cx="4038600" cy="42199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Basrah/College of Medicine/Department of Medicine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798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Vitamin C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b="1" dirty="0">
                <a:solidFill>
                  <a:srgbClr val="FFFF00"/>
                </a:solidFill>
              </a:rPr>
              <a:t>Tow biologically active forms:</a:t>
            </a:r>
          </a:p>
          <a:p>
            <a:pPr algn="l" rtl="0"/>
            <a:r>
              <a:rPr lang="en-US" sz="3600" b="1" dirty="0">
                <a:solidFill>
                  <a:srgbClr val="FFFF00"/>
                </a:solidFill>
              </a:rPr>
              <a:t>Ascorbic acid.</a:t>
            </a:r>
          </a:p>
          <a:p>
            <a:pPr algn="l" rtl="0"/>
            <a:r>
              <a:rPr lang="en-US" sz="3600" b="1" dirty="0">
                <a:solidFill>
                  <a:srgbClr val="FFFF00"/>
                </a:solidFill>
              </a:rPr>
              <a:t>Dehydroascorbic acid. </a:t>
            </a:r>
            <a:endParaRPr lang="ar-SA" sz="3600" b="1" dirty="0">
              <a:solidFill>
                <a:srgbClr val="FFFF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4766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requirements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u="sng" dirty="0" smtClean="0">
                <a:solidFill>
                  <a:srgbClr val="FFFF00"/>
                </a:solidFill>
              </a:rPr>
              <a:t>S</a:t>
            </a:r>
            <a:r>
              <a:rPr lang="en-US" b="1" u="sng" dirty="0" smtClean="0">
                <a:solidFill>
                  <a:srgbClr val="FFFF00"/>
                </a:solidFill>
                <a:effectLst/>
              </a:rPr>
              <a:t>ources of vitamin C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include : Citrus fruits, green vegetables, tomatoes, and potatoes. 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r>
              <a:rPr lang="en-US" b="1" u="sng" dirty="0" smtClean="0">
                <a:solidFill>
                  <a:srgbClr val="FFFF00"/>
                </a:solidFill>
                <a:effectLst/>
              </a:rPr>
              <a:t>The daily requirement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:  90 mg/d for males and 75 mg/d for females. 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Smoking, hemodialysis, pregnancy, stress (infection, trauma) and drugs like steroids and NSAID appear to increase vitamin C requirements.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0703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52435"/>
            <a:ext cx="7200800" cy="5760640"/>
          </a:xfrm>
        </p:spPr>
      </p:pic>
      <p:sp>
        <p:nvSpPr>
          <p:cNvPr id="6" name="TextBox 5"/>
          <p:cNvSpPr txBox="1"/>
          <p:nvPr/>
        </p:nvSpPr>
        <p:spPr>
          <a:xfrm>
            <a:off x="6804248" y="6093296"/>
            <a:ext cx="1368152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57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Functions of vitamin C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onnective tissue metabolism and cross-linking (proline hydroxylation).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Antioxidant activity (protect against cancer).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romotion of nonheme iron absorption.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29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05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K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Vitamin K is a fat-soluble vitamin which plays a vital role in the coagulation system.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Two natural forms of vitamin K: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V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itamin K</a:t>
            </a:r>
            <a:r>
              <a:rPr lang="en-US" b="1" baseline="-25000" dirty="0" smtClean="0">
                <a:solidFill>
                  <a:srgbClr val="FFFF00"/>
                </a:solidFill>
                <a:effectLst/>
              </a:rPr>
              <a:t>1</a:t>
            </a:r>
            <a:r>
              <a:rPr lang="en-US" b="1" dirty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effectLst/>
              </a:rPr>
              <a:t>phylloquinone</a:t>
            </a:r>
            <a:r>
              <a:rPr lang="en-US" b="1" dirty="0" smtClean="0">
                <a:solidFill>
                  <a:srgbClr val="FFFF00"/>
                </a:solidFill>
              </a:rPr>
              <a:t>):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from vegetable and animal sources.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Vitamin K</a:t>
            </a:r>
            <a:r>
              <a:rPr lang="en-US" b="1" baseline="-25000" dirty="0" smtClean="0">
                <a:solidFill>
                  <a:srgbClr val="FFFF00"/>
                </a:solidFill>
                <a:effectLst/>
              </a:rPr>
              <a:t>2 </a:t>
            </a:r>
            <a:r>
              <a:rPr lang="en-US" b="1" dirty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effectLst/>
              </a:rPr>
              <a:t>menaquinone</a:t>
            </a:r>
            <a:r>
              <a:rPr lang="en-US" b="1" dirty="0" smtClean="0">
                <a:solidFill>
                  <a:srgbClr val="FFFF00"/>
                </a:solidFill>
              </a:rPr>
              <a:t>):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which is synthesized by bacterial flora.</a:t>
            </a: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431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Functions of vitamin 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FFFF00"/>
                </a:solidFill>
              </a:rPr>
              <a:t>The conversion of dopamine to norepinephrine.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Synthesis of many peptide hormones.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Is a component of many enzyme systems.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In high doses decrease the severity of respiratory tract infection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30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5569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C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Vitamin C deficiency causes </a:t>
            </a:r>
            <a:r>
              <a:rPr lang="en-US" b="1" u="sng" dirty="0">
                <a:solidFill>
                  <a:srgbClr val="FFFF00"/>
                </a:solidFill>
              </a:rPr>
              <a:t>S</a:t>
            </a:r>
            <a:r>
              <a:rPr lang="en-US" b="1" u="sng" dirty="0" smtClean="0">
                <a:solidFill>
                  <a:srgbClr val="FFFF00"/>
                </a:solidFill>
                <a:effectLst/>
              </a:rPr>
              <a:t>curvy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which is primarily reflect impaired formation of mature connective tissue. </a:t>
            </a:r>
          </a:p>
          <a:p>
            <a:pPr marL="0" indent="0" algn="l" rtl="0"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Causes of vitamin C deficiency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Malnutrition (lack of fresh fruits and vegetables for &gt; 2 months).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Elderly and infants.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Alcoholics.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728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Clinical features of Scurvy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endParaRPr lang="en-US" b="1" dirty="0" smtClean="0">
              <a:solidFill>
                <a:srgbClr val="FFFF00"/>
              </a:solidFill>
              <a:effectLst/>
            </a:endParaRP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B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leeding into skin (petechiae, ecchymoses, perifollicular hemorrhages).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Inflamed and bleeding gums.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Bleeding into joints, the peritoneal cavity, GIT pericardium, and the adrenal glands.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Poor wound healing.</a:t>
            </a:r>
            <a:endParaRPr lang="en-US" b="1" dirty="0" smtClean="0">
              <a:solidFill>
                <a:srgbClr val="FFFF00"/>
              </a:solidFill>
              <a:effectLst/>
            </a:endParaRP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In children, vitamin C deficiency may cause impaired bone growth.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381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17" y="1074837"/>
            <a:ext cx="7138383" cy="4586411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12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7919074" cy="439248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25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7" t="-1274" r="16909" b="13441"/>
          <a:stretch/>
        </p:blipFill>
        <p:spPr>
          <a:xfrm>
            <a:off x="1271239" y="669073"/>
            <a:ext cx="6757640" cy="5129561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775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Diagnosis and treatment of Scurvy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Diagnosis</a:t>
            </a:r>
            <a:r>
              <a:rPr lang="en-US" b="1" dirty="0" smtClean="0">
                <a:solidFill>
                  <a:srgbClr val="FFFF00"/>
                </a:solidFill>
              </a:rPr>
              <a:t> : 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</a:rPr>
              <a:t>linical features 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L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ow plasma or leukocyte level of vitamin C.</a:t>
            </a:r>
          </a:p>
          <a:p>
            <a:pPr marL="0" indent="0" algn="l" rtl="0"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Treatment</a:t>
            </a:r>
            <a:r>
              <a:rPr lang="en-US" b="1" dirty="0" smtClean="0">
                <a:solidFill>
                  <a:srgbClr val="FFFF00"/>
                </a:solidFill>
              </a:rPr>
              <a:t> :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vitamin C (250 mg 8 hourly) improves the symptoms of scurvy within a matter of several days. 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</a:rPr>
              <a:t>Encourage vitamin C rich diet.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85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C toxicity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b="1" u="sng" dirty="0" smtClean="0">
                <a:solidFill>
                  <a:srgbClr val="FFFF00"/>
                </a:solidFill>
                <a:effectLst/>
              </a:rPr>
              <a:t>Acute toxicity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: &gt;2 g in a single dose may result in abdominal pain, diarrhea, and nausea.</a:t>
            </a:r>
          </a:p>
          <a:p>
            <a:pPr algn="l" rtl="0"/>
            <a:r>
              <a:rPr lang="en-US" b="1" u="sng" dirty="0" smtClean="0">
                <a:solidFill>
                  <a:srgbClr val="FFFF00"/>
                </a:solidFill>
              </a:rPr>
              <a:t>Chronic toxicity 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Chronic high-doses may result in an increased prevalence of kidney stones.</a:t>
            </a: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hronic high doses may promote iron overload in patients taking supplemental iron.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High doses may induce hemolysis in patients with G6PD deficiency.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37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2957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Sources and daily requirements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Sources of vitamin K :  green leafy vegetables such as spinach, margarine, liver and  vegetable oils like olive, canola, and soybean oils. </a:t>
            </a:r>
            <a:endParaRPr lang="en-US" b="1" dirty="0">
              <a:solidFill>
                <a:srgbClr val="FFFF00"/>
              </a:solidFill>
            </a:endParaRPr>
          </a:p>
          <a:p>
            <a:pPr algn="l" rtl="0"/>
            <a:r>
              <a:rPr lang="en-US" b="1" dirty="0">
                <a:solidFill>
                  <a:srgbClr val="FFFF00"/>
                </a:solidFill>
              </a:rPr>
              <a:t>D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aily </a:t>
            </a:r>
            <a:r>
              <a:rPr lang="en-US" b="1" dirty="0" smtClean="0">
                <a:solidFill>
                  <a:srgbClr val="FFFF00"/>
                </a:solidFill>
              </a:rPr>
              <a:t>requirement :100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l-GR" b="1" dirty="0" smtClean="0">
                <a:solidFill>
                  <a:srgbClr val="FFFF00"/>
                </a:solidFill>
              </a:rPr>
              <a:t>μ</a:t>
            </a:r>
            <a:r>
              <a:rPr lang="en-US" b="1" dirty="0" smtClean="0">
                <a:solidFill>
                  <a:srgbClr val="FFFF00"/>
                </a:solidFill>
              </a:rPr>
              <a:t>g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/d.</a:t>
            </a:r>
          </a:p>
          <a:p>
            <a:pPr marL="0" indent="0" algn="l" rtl="0">
              <a:buNone/>
            </a:pP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4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08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20688"/>
            <a:ext cx="7488832" cy="5991066"/>
          </a:xfrm>
        </p:spPr>
      </p:pic>
      <p:sp>
        <p:nvSpPr>
          <p:cNvPr id="5" name="TextBox 4"/>
          <p:cNvSpPr txBox="1"/>
          <p:nvPr/>
        </p:nvSpPr>
        <p:spPr>
          <a:xfrm>
            <a:off x="6444208" y="6057352"/>
            <a:ext cx="1800200" cy="4679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3" name="TextBox 2"/>
          <p:cNvSpPr txBox="1"/>
          <p:nvPr/>
        </p:nvSpPr>
        <p:spPr>
          <a:xfrm>
            <a:off x="5796136" y="1959223"/>
            <a:ext cx="2448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RDA is </a:t>
            </a:r>
            <a:r>
              <a:rPr lang="en-US" sz="24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100 </a:t>
            </a:r>
            <a:r>
              <a:rPr lang="el-GR" sz="24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μ</a:t>
            </a:r>
            <a:r>
              <a:rPr lang="en-US" sz="24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g /d</a:t>
            </a:r>
            <a:r>
              <a:rPr lang="en-US" sz="2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. </a:t>
            </a:r>
            <a:endParaRPr lang="ar-SA" sz="24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5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879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Functions of vitamin K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Vitamin K  in it’s active form (hydroquinone) is required for carboxylation of glutamic acid, which is necessary for calcium binding to some important coagulation proteins such as prothrombin (factor II) , factors VII, IX, and X , protein C and protein S.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4704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Metabolism of vitamin K</a:t>
            </a:r>
            <a:endParaRPr lang="ar-SA" b="1" dirty="0">
              <a:solidFill>
                <a:schemeClr val="bg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66" y="1700808"/>
            <a:ext cx="8100000" cy="3600000"/>
          </a:xfrm>
        </p:spPr>
      </p:pic>
      <p:sp>
        <p:nvSpPr>
          <p:cNvPr id="5" name="TextBox 4"/>
          <p:cNvSpPr txBox="1"/>
          <p:nvPr/>
        </p:nvSpPr>
        <p:spPr>
          <a:xfrm>
            <a:off x="2772040" y="3111351"/>
            <a:ext cx="2160000" cy="461665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solidFill>
                  <a:schemeClr val="bg2"/>
                </a:solidFill>
              </a:rPr>
              <a:t>H</a:t>
            </a:r>
            <a:r>
              <a:rPr lang="en-US" sz="2400" b="1" dirty="0" smtClean="0">
                <a:solidFill>
                  <a:schemeClr val="bg2"/>
                </a:solidFill>
              </a:rPr>
              <a:t>ydroquinone</a:t>
            </a:r>
            <a:endParaRPr lang="ar-SA" b="1" dirty="0">
              <a:solidFill>
                <a:schemeClr val="bg2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380312" y="501317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24128" y="5589240"/>
            <a:ext cx="36004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active coagulation proteins</a:t>
            </a:r>
            <a:endParaRPr lang="ar-SA" sz="2200" b="1" dirty="0">
              <a:solidFill>
                <a:srgbClr val="0070C0"/>
              </a:solidFill>
              <a:latin typeface="Aharoni" pitchFamily="2" charset="-79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8304" y="5085184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</a:rPr>
              <a:t>Ca++</a:t>
            </a:r>
            <a:endParaRPr lang="ar-SA" sz="2400" b="1" dirty="0">
              <a:solidFill>
                <a:schemeClr val="bg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187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Vitamin K deficiency </a:t>
            </a:r>
            <a:endParaRPr lang="ar-S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Causes of vitamin K deficiency: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Malabsorption (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celiac disease, Crohn's)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Obstructive biliary diseases.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Use of broad-spectrum antibiotic.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rematurity.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Drugs ( warfarin ,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orlistat 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endParaRPr lang="en-US" b="1" dirty="0" smtClean="0">
              <a:solidFill>
                <a:srgbClr val="FFFF00"/>
              </a:solidFill>
            </a:endParaRPr>
          </a:p>
          <a:p>
            <a:pPr algn="l" rtl="0"/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170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Clinical features of vitamin K deficiency </a:t>
            </a:r>
            <a:endParaRPr lang="ar-SA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608512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The main symptom of vitamin K deficiency is hemorrhage. ( bruises, hematemesis, melena hematuria, prolong bleeding after circumcision, epistaxis, intracranial hemorrhage)</a:t>
            </a:r>
          </a:p>
          <a:p>
            <a:pPr algn="l" rtl="0"/>
            <a:r>
              <a:rPr lang="en-US" b="1" dirty="0" smtClean="0">
                <a:solidFill>
                  <a:srgbClr val="FFFF00"/>
                </a:solidFill>
                <a:effectLst/>
              </a:rPr>
              <a:t>Newborn infants (1–7 days after birth)  are particularly susceptible to vitamin K deficiency  (hemorrhagic disease of the newborn). 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University of Basrah/College of Medicine/Department of Medicine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69A9-2D41-4BFB-B912-AD832A33591C}" type="slidenum">
              <a:rPr lang="ar-SA" smtClean="0"/>
              <a:t>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70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24868</TotalTime>
  <Words>1253</Words>
  <Application>Microsoft Office PowerPoint</Application>
  <PresentationFormat>On-screen Show (4:3)</PresentationFormat>
  <Paragraphs>194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1_Custom Design</vt:lpstr>
      <vt:lpstr>Custom Design</vt:lpstr>
      <vt:lpstr> Nutritional Disorders Vitamins and Minerals (The Micronutrients) </vt:lpstr>
      <vt:lpstr>Vitamin K</vt:lpstr>
      <vt:lpstr>Vitamin K</vt:lpstr>
      <vt:lpstr>Sources and daily requirements</vt:lpstr>
      <vt:lpstr>PowerPoint Presentation</vt:lpstr>
      <vt:lpstr>Functions of vitamin K</vt:lpstr>
      <vt:lpstr>Metabolism of vitamin K</vt:lpstr>
      <vt:lpstr>Vitamin K deficiency </vt:lpstr>
      <vt:lpstr>Clinical features of vitamin K deficiency </vt:lpstr>
      <vt:lpstr>Diagnosis of vitamin K deficiency</vt:lpstr>
      <vt:lpstr>Treatment </vt:lpstr>
      <vt:lpstr>Prevention</vt:lpstr>
      <vt:lpstr>Vitamin E</vt:lpstr>
      <vt:lpstr>Vitamin E</vt:lpstr>
      <vt:lpstr>Vitamin E</vt:lpstr>
      <vt:lpstr>Sources and daily requirement</vt:lpstr>
      <vt:lpstr>PowerPoint Presentation</vt:lpstr>
      <vt:lpstr>Functions of vitamin E</vt:lpstr>
      <vt:lpstr>Vitamin E deficiency </vt:lpstr>
      <vt:lpstr>  Clinical features of vitamin E deficiency</vt:lpstr>
      <vt:lpstr>Diagnosis and treatment </vt:lpstr>
      <vt:lpstr>Vitamin E Toxicity </vt:lpstr>
      <vt:lpstr>Water soluble vitamins</vt:lpstr>
      <vt:lpstr>Vitamin C</vt:lpstr>
      <vt:lpstr>Vitamin C</vt:lpstr>
      <vt:lpstr>Vitamin C</vt:lpstr>
      <vt:lpstr>Sources and daily requirements </vt:lpstr>
      <vt:lpstr>PowerPoint Presentation</vt:lpstr>
      <vt:lpstr>Functions of vitamin C</vt:lpstr>
      <vt:lpstr>Functions of vitamin C</vt:lpstr>
      <vt:lpstr>Vitamin C deficiency </vt:lpstr>
      <vt:lpstr>Clinical features of Scurvy</vt:lpstr>
      <vt:lpstr>PowerPoint Presentation</vt:lpstr>
      <vt:lpstr>PowerPoint Presentation</vt:lpstr>
      <vt:lpstr>PowerPoint Presentation</vt:lpstr>
      <vt:lpstr>Diagnosis and treatment of Scurvy</vt:lpstr>
      <vt:lpstr>Vitamin C toxicity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Dr.Zainab</dc:creator>
  <cp:lastModifiedBy>DR.Ahmed Saker 2O11</cp:lastModifiedBy>
  <cp:revision>93</cp:revision>
  <dcterms:created xsi:type="dcterms:W3CDTF">2012-02-24T07:09:02Z</dcterms:created>
  <dcterms:modified xsi:type="dcterms:W3CDTF">2022-03-08T12:52:53Z</dcterms:modified>
</cp:coreProperties>
</file>